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handoutMasterIdLst>
    <p:handoutMasterId r:id="rId22"/>
  </p:handoutMasterIdLst>
  <p:sldIdLst>
    <p:sldId id="256" r:id="rId2"/>
    <p:sldId id="257" r:id="rId3"/>
    <p:sldId id="258" r:id="rId4"/>
    <p:sldId id="259" r:id="rId5"/>
    <p:sldId id="260" r:id="rId6"/>
    <p:sldId id="261" r:id="rId7"/>
    <p:sldId id="262" r:id="rId8"/>
    <p:sldId id="263" r:id="rId9"/>
    <p:sldId id="264" r:id="rId10"/>
    <p:sldId id="265" r:id="rId11"/>
    <p:sldId id="266" r:id="rId12"/>
    <p:sldId id="268" r:id="rId13"/>
    <p:sldId id="269" r:id="rId14"/>
    <p:sldId id="270" r:id="rId15"/>
    <p:sldId id="271" r:id="rId16"/>
    <p:sldId id="272" r:id="rId17"/>
    <p:sldId id="273" r:id="rId18"/>
    <p:sldId id="274" r:id="rId19"/>
    <p:sldId id="267" r:id="rId20"/>
    <p:sldId id="275" r:id="rId21"/>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558C83F9-493F-40FE-B607-8089B3188001}" type="datetimeFigureOut">
              <a:rPr lang="en-US" smtClean="0"/>
              <a:pPr/>
              <a:t>10/28/2013</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2B104529-4664-4524-A0AD-5AF3A9892875}"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87E04A0E-84E9-4FA0-BC27-CDE831D699D9}" type="datetimeFigureOut">
              <a:rPr lang="en-US" smtClean="0"/>
              <a:pPr/>
              <a:t>10/28/2013</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5D1AD8E3-229A-41D2-BC28-1D1D967E9AC2}"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7E04A0E-84E9-4FA0-BC27-CDE831D699D9}" type="datetimeFigureOut">
              <a:rPr lang="en-US" smtClean="0"/>
              <a:pPr/>
              <a:t>10/28/2013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1AD8E3-229A-41D2-BC28-1D1D967E9AC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7E04A0E-84E9-4FA0-BC27-CDE831D699D9}" type="datetimeFigureOut">
              <a:rPr lang="en-US" smtClean="0"/>
              <a:pPr/>
              <a:t>10/28/2013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1AD8E3-229A-41D2-BC28-1D1D967E9AC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7E04A0E-84E9-4FA0-BC27-CDE831D699D9}" type="datetimeFigureOut">
              <a:rPr lang="en-US" smtClean="0"/>
              <a:pPr/>
              <a:t>10/28/2013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1AD8E3-229A-41D2-BC28-1D1D967E9AC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87E04A0E-84E9-4FA0-BC27-CDE831D699D9}" type="datetimeFigureOut">
              <a:rPr lang="en-US" smtClean="0"/>
              <a:pPr/>
              <a:t>10/28/2013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1AD8E3-229A-41D2-BC28-1D1D967E9AC2}"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7E04A0E-84E9-4FA0-BC27-CDE831D699D9}" type="datetimeFigureOut">
              <a:rPr lang="en-US" smtClean="0"/>
              <a:pPr/>
              <a:t>10/28/2013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D1AD8E3-229A-41D2-BC28-1D1D967E9AC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87E04A0E-84E9-4FA0-BC27-CDE831D699D9}" type="datetimeFigureOut">
              <a:rPr lang="en-US" smtClean="0"/>
              <a:pPr/>
              <a:t>10/28/2013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D1AD8E3-229A-41D2-BC28-1D1D967E9AC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87E04A0E-84E9-4FA0-BC27-CDE831D699D9}" type="datetimeFigureOut">
              <a:rPr lang="en-US" smtClean="0"/>
              <a:pPr/>
              <a:t>10/28/2013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D1AD8E3-229A-41D2-BC28-1D1D967E9AC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7E04A0E-84E9-4FA0-BC27-CDE831D699D9}" type="datetimeFigureOut">
              <a:rPr lang="en-US" smtClean="0"/>
              <a:pPr/>
              <a:t>10/28/2013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D1AD8E3-229A-41D2-BC28-1D1D967E9AC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7E04A0E-84E9-4FA0-BC27-CDE831D699D9}" type="datetimeFigureOut">
              <a:rPr lang="en-US" smtClean="0"/>
              <a:pPr/>
              <a:t>10/28/2013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D1AD8E3-229A-41D2-BC28-1D1D967E9AC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87E04A0E-84E9-4FA0-BC27-CDE831D699D9}" type="datetimeFigureOut">
              <a:rPr lang="en-US" smtClean="0"/>
              <a:pPr/>
              <a:t>10/28/2013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5D1AD8E3-229A-41D2-BC28-1D1D967E9AC2}"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87E04A0E-84E9-4FA0-BC27-CDE831D699D9}" type="datetimeFigureOut">
              <a:rPr lang="en-US" smtClean="0"/>
              <a:pPr/>
              <a:t>10/28/2013</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5D1AD8E3-229A-41D2-BC28-1D1D967E9AC2}"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Computer Networks</a:t>
            </a:r>
            <a:endParaRPr lang="en-US" dirty="0"/>
          </a:p>
        </p:txBody>
      </p:sp>
      <p:sp>
        <p:nvSpPr>
          <p:cNvPr id="3" name="Subtitle 2"/>
          <p:cNvSpPr>
            <a:spLocks noGrp="1"/>
          </p:cNvSpPr>
          <p:nvPr>
            <p:ph type="subTitle" idx="1"/>
          </p:nvPr>
        </p:nvSpPr>
        <p:spPr/>
        <p:txBody>
          <a:bodyPr/>
          <a:lstStyle/>
          <a:p>
            <a:r>
              <a:rPr lang="en-US" dirty="0" smtClean="0"/>
              <a:t>First Quarter Marking Period Review</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Packet </a:t>
            </a:r>
            <a:r>
              <a:rPr lang="en-US" smtClean="0"/>
              <a:t>Switching Diagram</a:t>
            </a:r>
            <a:endParaRPr lang="en-US"/>
          </a:p>
        </p:txBody>
      </p:sp>
      <p:pic>
        <p:nvPicPr>
          <p:cNvPr id="4" name="Content Placeholder 3" descr="9-packet-switching.jpg"/>
          <p:cNvPicPr>
            <a:picLocks noGrp="1" noChangeAspect="1"/>
          </p:cNvPicPr>
          <p:nvPr>
            <p:ph idx="1"/>
          </p:nvPr>
        </p:nvPicPr>
        <p:blipFill>
          <a:blip r:embed="rId2" cstate="print"/>
          <a:stretch>
            <a:fillRect/>
          </a:stretch>
        </p:blipFill>
        <p:spPr>
          <a:xfrm>
            <a:off x="1624012" y="2043906"/>
            <a:ext cx="5895975" cy="4171950"/>
          </a:xfr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Diagram</a:t>
            </a:r>
            <a:endParaRPr lang="en-US" dirty="0"/>
          </a:p>
        </p:txBody>
      </p:sp>
      <p:sp>
        <p:nvSpPr>
          <p:cNvPr id="3" name="Content Placeholder 2"/>
          <p:cNvSpPr>
            <a:spLocks noGrp="1"/>
          </p:cNvSpPr>
          <p:nvPr>
            <p:ph idx="1"/>
          </p:nvPr>
        </p:nvSpPr>
        <p:spPr/>
        <p:txBody>
          <a:bodyPr/>
          <a:lstStyle/>
          <a:p>
            <a:r>
              <a:rPr lang="en-US" dirty="0" smtClean="0"/>
              <a:t>You will </a:t>
            </a:r>
            <a:r>
              <a:rPr lang="en-US" dirty="0" smtClean="0"/>
              <a:t>create </a:t>
            </a:r>
            <a:r>
              <a:rPr lang="en-US" dirty="0" smtClean="0"/>
              <a:t>a diagram of a packet switching network showing how information is broken into packets that travel across different routes to get to their destination.  </a:t>
            </a:r>
          </a:p>
          <a:p>
            <a:r>
              <a:rPr lang="en-US" dirty="0" smtClean="0"/>
              <a:t>Include the following in your diagram: source and destination computers; several routers; two packets going different routes with arrows showing direction they are traveling; a description of what IP and TCP are doing.  </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latin typeface="Arial" charset="0"/>
                <a:cs typeface="Arial" charset="0"/>
              </a:rPr>
              <a:t>Electromagnetic waves are on a spectrum</a:t>
            </a:r>
            <a:endParaRPr lang="en-US" sz="3200" dirty="0"/>
          </a:p>
        </p:txBody>
      </p:sp>
      <p:pic>
        <p:nvPicPr>
          <p:cNvPr id="6" name="Picture 15" descr="C:\Users\Lee\Desktop\Pearson\August\Aug5\Ntwrk3\images1\image6.jpg"/>
          <p:cNvPicPr>
            <a:picLocks noGrp="1" noChangeAspect="1" noChangeArrowheads="1"/>
          </p:cNvPicPr>
          <p:nvPr>
            <p:ph idx="1"/>
          </p:nvPr>
        </p:nvPicPr>
        <p:blipFill>
          <a:blip r:embed="rId2" cstate="print"/>
          <a:srcRect/>
          <a:stretch>
            <a:fillRect/>
          </a:stretch>
        </p:blipFill>
        <p:spPr bwMode="auto">
          <a:xfrm>
            <a:off x="1066800" y="2514600"/>
            <a:ext cx="7099437" cy="4084637"/>
          </a:xfrm>
          <a:prstGeom prst="rect">
            <a:avLst/>
          </a:prstGeom>
          <a:noFill/>
          <a:ln w="9525">
            <a:noFill/>
            <a:miter lim="800000"/>
            <a:headEnd/>
            <a:tailEnd/>
          </a:ln>
        </p:spPr>
      </p:pic>
      <p:sp>
        <p:nvSpPr>
          <p:cNvPr id="7" name="Rectangle 6"/>
          <p:cNvSpPr>
            <a:spLocks noChangeArrowheads="1"/>
          </p:cNvSpPr>
          <p:nvPr/>
        </p:nvSpPr>
        <p:spPr bwMode="auto">
          <a:xfrm>
            <a:off x="2590800" y="2590800"/>
            <a:ext cx="1301382" cy="338554"/>
          </a:xfrm>
          <a:prstGeom prst="rect">
            <a:avLst/>
          </a:prstGeom>
          <a:noFill/>
          <a:ln w="9525">
            <a:noFill/>
            <a:miter lim="800000"/>
            <a:headEnd/>
            <a:tailEnd/>
          </a:ln>
        </p:spPr>
        <p:txBody>
          <a:bodyPr wrap="none">
            <a:spAutoFit/>
          </a:bodyPr>
          <a:lstStyle/>
          <a:p>
            <a:pPr>
              <a:lnSpc>
                <a:spcPct val="100000"/>
              </a:lnSpc>
              <a:spcBef>
                <a:spcPct val="0"/>
              </a:spcBef>
              <a:buClrTx/>
              <a:buSzTx/>
              <a:buFontTx/>
              <a:buNone/>
            </a:pPr>
            <a:r>
              <a:rPr lang="en-US" sz="1600" i="0" dirty="0">
                <a:solidFill>
                  <a:schemeClr val="tx1"/>
                </a:solidFill>
              </a:rPr>
              <a:t>Visible Light</a:t>
            </a:r>
          </a:p>
        </p:txBody>
      </p:sp>
      <p:sp>
        <p:nvSpPr>
          <p:cNvPr id="8" name="Rectangle 7"/>
          <p:cNvSpPr/>
          <p:nvPr/>
        </p:nvSpPr>
        <p:spPr>
          <a:xfrm>
            <a:off x="3886200" y="2590800"/>
            <a:ext cx="1549655" cy="369332"/>
          </a:xfrm>
          <a:prstGeom prst="rect">
            <a:avLst/>
          </a:prstGeom>
        </p:spPr>
        <p:txBody>
          <a:bodyPr wrap="none">
            <a:spAutoFit/>
          </a:bodyPr>
          <a:lstStyle/>
          <a:p>
            <a:pPr>
              <a:lnSpc>
                <a:spcPct val="100000"/>
              </a:lnSpc>
              <a:spcBef>
                <a:spcPct val="0"/>
              </a:spcBef>
              <a:buClrTx/>
              <a:buSzTx/>
              <a:buFontTx/>
              <a:buNone/>
            </a:pPr>
            <a:r>
              <a:rPr lang="en-US" dirty="0" smtClean="0"/>
              <a:t>FM Radio/TV</a:t>
            </a:r>
            <a:endParaRPr lang="en-US" dirty="0"/>
          </a:p>
        </p:txBody>
      </p:sp>
      <p:sp>
        <p:nvSpPr>
          <p:cNvPr id="9" name="Rectangle 8"/>
          <p:cNvSpPr/>
          <p:nvPr/>
        </p:nvSpPr>
        <p:spPr>
          <a:xfrm>
            <a:off x="5486400" y="2438400"/>
            <a:ext cx="1295400" cy="923330"/>
          </a:xfrm>
          <a:prstGeom prst="rect">
            <a:avLst/>
          </a:prstGeom>
        </p:spPr>
        <p:txBody>
          <a:bodyPr wrap="square">
            <a:spAutoFit/>
          </a:bodyPr>
          <a:lstStyle/>
          <a:p>
            <a:pPr>
              <a:lnSpc>
                <a:spcPct val="100000"/>
              </a:lnSpc>
              <a:spcBef>
                <a:spcPct val="0"/>
              </a:spcBef>
              <a:buClrTx/>
              <a:buSzTx/>
              <a:buFontTx/>
              <a:buNone/>
            </a:pPr>
            <a:r>
              <a:rPr lang="en-US" dirty="0" smtClean="0"/>
              <a:t>Shortwave</a:t>
            </a:r>
          </a:p>
          <a:p>
            <a:pPr>
              <a:lnSpc>
                <a:spcPct val="100000"/>
              </a:lnSpc>
              <a:spcBef>
                <a:spcPct val="0"/>
              </a:spcBef>
              <a:buClrTx/>
              <a:buSzTx/>
              <a:buFontTx/>
              <a:buNone/>
            </a:pPr>
            <a:r>
              <a:rPr lang="en-US" dirty="0" smtClean="0"/>
              <a:t>&amp; AM Radio</a:t>
            </a:r>
            <a:endParaRPr lang="en-US" dirty="0"/>
          </a:p>
        </p:txBody>
      </p:sp>
      <p:sp>
        <p:nvSpPr>
          <p:cNvPr id="11" name="Rectangle 10"/>
          <p:cNvSpPr/>
          <p:nvPr/>
        </p:nvSpPr>
        <p:spPr>
          <a:xfrm>
            <a:off x="6705600" y="2362200"/>
            <a:ext cx="1524000" cy="923330"/>
          </a:xfrm>
          <a:prstGeom prst="rect">
            <a:avLst/>
          </a:prstGeom>
        </p:spPr>
        <p:txBody>
          <a:bodyPr wrap="square">
            <a:spAutoFit/>
          </a:bodyPr>
          <a:lstStyle/>
          <a:p>
            <a:pPr>
              <a:lnSpc>
                <a:spcPct val="100000"/>
              </a:lnSpc>
              <a:spcBef>
                <a:spcPct val="0"/>
              </a:spcBef>
              <a:buClrTx/>
              <a:buSzTx/>
              <a:buFontTx/>
              <a:buNone/>
            </a:pPr>
            <a:r>
              <a:rPr lang="en-US" dirty="0" smtClean="0"/>
              <a:t>Low Frequency</a:t>
            </a:r>
          </a:p>
          <a:p>
            <a:pPr>
              <a:lnSpc>
                <a:spcPct val="100000"/>
              </a:lnSpc>
              <a:spcBef>
                <a:spcPct val="0"/>
              </a:spcBef>
              <a:buClrTx/>
              <a:buSzTx/>
              <a:buFontTx/>
              <a:buNone/>
            </a:pPr>
            <a:r>
              <a:rPr lang="en-US" dirty="0" smtClean="0"/>
              <a:t>Generators</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latin typeface="Arial" pitchFamily="34" charset="0"/>
                <a:cs typeface="Arial" pitchFamily="34" charset="0"/>
              </a:rPr>
              <a:t>The Internet and the World Wide Web are not synonymous</a:t>
            </a:r>
            <a:endParaRPr lang="en-US" sz="3600" dirty="0"/>
          </a:p>
        </p:txBody>
      </p:sp>
      <p:sp>
        <p:nvSpPr>
          <p:cNvPr id="3" name="Content Placeholder 2"/>
          <p:cNvSpPr>
            <a:spLocks noGrp="1"/>
          </p:cNvSpPr>
          <p:nvPr>
            <p:ph idx="1"/>
          </p:nvPr>
        </p:nvSpPr>
        <p:spPr/>
        <p:txBody>
          <a:bodyPr>
            <a:normAutofit lnSpcReduction="10000"/>
          </a:bodyPr>
          <a:lstStyle/>
          <a:p>
            <a:pPr>
              <a:spcBef>
                <a:spcPts val="1800"/>
              </a:spcBef>
              <a:buSzPct val="100000"/>
            </a:pPr>
            <a:r>
              <a:rPr lang="en-US" sz="2400" dirty="0" smtClean="0"/>
              <a:t>The </a:t>
            </a:r>
            <a:r>
              <a:rPr lang="en-US" sz="2400" b="1" dirty="0" smtClean="0"/>
              <a:t>Internet</a:t>
            </a:r>
            <a:r>
              <a:rPr lang="en-US" sz="2400" dirty="0" smtClean="0"/>
              <a:t> is a system of interwoven networks that enable computers and </a:t>
            </a:r>
            <a:r>
              <a:rPr lang="en-US" sz="2400" dirty="0" err="1" smtClean="0"/>
              <a:t>smartphones</a:t>
            </a:r>
            <a:r>
              <a:rPr lang="en-US" sz="2400" dirty="0" smtClean="0"/>
              <a:t> to connect to each other to exchange information.</a:t>
            </a:r>
          </a:p>
          <a:p>
            <a:pPr>
              <a:spcBef>
                <a:spcPts val="1800"/>
              </a:spcBef>
              <a:buSzPct val="100000"/>
            </a:pPr>
            <a:r>
              <a:rPr lang="en-US" sz="2400" dirty="0" smtClean="0"/>
              <a:t>The </a:t>
            </a:r>
            <a:r>
              <a:rPr lang="en-US" sz="2400" b="1" dirty="0" smtClean="0"/>
              <a:t>World Wide Web </a:t>
            </a:r>
            <a:r>
              <a:rPr lang="en-US" sz="2400" dirty="0" smtClean="0"/>
              <a:t>allows people to interact with each other on the Internet. It introduces three technologies that make it easier for users to find and share information among the connected networks: </a:t>
            </a:r>
          </a:p>
          <a:p>
            <a:pPr lvl="1">
              <a:spcBef>
                <a:spcPts val="1200"/>
              </a:spcBef>
              <a:buSzPct val="100000"/>
            </a:pPr>
            <a:r>
              <a:rPr lang="en-US" dirty="0" smtClean="0"/>
              <a:t>Uniform resource locators (URLs)</a:t>
            </a:r>
          </a:p>
          <a:p>
            <a:pPr lvl="1">
              <a:spcBef>
                <a:spcPts val="1200"/>
              </a:spcBef>
              <a:buSzPct val="100000"/>
            </a:pPr>
            <a:r>
              <a:rPr lang="en-US" dirty="0" smtClean="0"/>
              <a:t>Hypertext Markup Language (HTML)</a:t>
            </a:r>
          </a:p>
          <a:p>
            <a:pPr lvl="1">
              <a:spcBef>
                <a:spcPts val="1200"/>
              </a:spcBef>
              <a:buSzPct val="100000"/>
            </a:pPr>
            <a:r>
              <a:rPr lang="en-US" dirty="0" smtClean="0"/>
              <a:t>Hypertext Transport Protocol (HTTP)</a:t>
            </a:r>
          </a:p>
          <a:p>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Arial" charset="0"/>
                <a:cs typeface="Arial" charset="0"/>
              </a:rPr>
              <a:t>Can you explain how the Internet works?</a:t>
            </a:r>
            <a:endParaRPr lang="en-US" dirty="0"/>
          </a:p>
        </p:txBody>
      </p:sp>
      <p:pic>
        <p:nvPicPr>
          <p:cNvPr id="4" name="Content Placeholder 3" descr="how internet works.jpg"/>
          <p:cNvPicPr>
            <a:picLocks noGrp="1" noChangeAspect="1"/>
          </p:cNvPicPr>
          <p:nvPr>
            <p:ph idx="1"/>
          </p:nvPr>
        </p:nvPicPr>
        <p:blipFill>
          <a:blip r:embed="rId2" cstate="print">
            <a:extLst>
              <a:ext uri="{28A0092B-C50C-407E-A947-70E740481C1C}">
                <a14:useLocalDpi xmlns="" xmlns:a14="http://schemas.microsoft.com/office/drawing/2010/main" val="0"/>
              </a:ext>
            </a:extLst>
          </a:blip>
          <a:stretch>
            <a:fillRect/>
          </a:stretch>
        </p:blipFill>
        <p:spPr>
          <a:xfrm>
            <a:off x="840978" y="1935163"/>
            <a:ext cx="7462043" cy="4389437"/>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Network Components</a:t>
            </a:r>
            <a:endParaRPr lang="en-US" dirty="0"/>
          </a:p>
        </p:txBody>
      </p:sp>
      <p:graphicFrame>
        <p:nvGraphicFramePr>
          <p:cNvPr id="6" name="Content Placeholder 5"/>
          <p:cNvGraphicFramePr>
            <a:graphicFrameLocks noGrp="1"/>
          </p:cNvGraphicFramePr>
          <p:nvPr>
            <p:ph idx="1"/>
          </p:nvPr>
        </p:nvGraphicFramePr>
        <p:xfrm>
          <a:off x="457200" y="1935163"/>
          <a:ext cx="8229600" cy="5394960"/>
        </p:xfrm>
        <a:graphic>
          <a:graphicData uri="http://schemas.openxmlformats.org/drawingml/2006/table">
            <a:tbl>
              <a:tblPr firstRow="1" bandRow="1">
                <a:tableStyleId>{5C22544A-7EE6-4342-B048-85BDC9FD1C3A}</a:tableStyleId>
              </a:tblPr>
              <a:tblGrid>
                <a:gridCol w="4114800"/>
                <a:gridCol w="4114800"/>
              </a:tblGrid>
              <a:tr h="370840">
                <a:tc>
                  <a:txBody>
                    <a:bodyPr/>
                    <a:lstStyle/>
                    <a:p>
                      <a:r>
                        <a:rPr lang="en-US" sz="3200" dirty="0" smtClean="0"/>
                        <a:t>Hub</a:t>
                      </a:r>
                      <a:endParaRPr lang="en-US" sz="3200" dirty="0"/>
                    </a:p>
                  </a:txBody>
                  <a:tcPr/>
                </a:tc>
                <a:tc>
                  <a:txBody>
                    <a:bodyPr/>
                    <a:lstStyle/>
                    <a:p>
                      <a:r>
                        <a:rPr kumimoji="0" lang="en-US" sz="1800" b="1" kern="1200" dirty="0" smtClean="0">
                          <a:solidFill>
                            <a:schemeClr val="lt1"/>
                          </a:solidFill>
                          <a:latin typeface="+mn-lt"/>
                          <a:ea typeface="+mn-ea"/>
                          <a:cs typeface="+mn-cs"/>
                        </a:rPr>
                        <a:t>I am the town gossip. When I get information from one source on the network, I tell everyone else. One of my biggest weaknesses is that I’m illiterate, so I can’t read addresses. When I get a message, I can’t tell who it’s for, so that’s why I send it to everyone in the group. </a:t>
                      </a:r>
                      <a:br>
                        <a:rPr kumimoji="0" lang="en-US" sz="1800" b="1" kern="1200" dirty="0" smtClean="0">
                          <a:solidFill>
                            <a:schemeClr val="lt1"/>
                          </a:solidFill>
                          <a:latin typeface="+mn-lt"/>
                          <a:ea typeface="+mn-ea"/>
                          <a:cs typeface="+mn-cs"/>
                        </a:rPr>
                      </a:br>
                      <a:endParaRPr lang="en-US" dirty="0"/>
                    </a:p>
                  </a:txBody>
                  <a:tcPr/>
                </a:tc>
              </a:tr>
              <a:tr h="370840">
                <a:tc>
                  <a:txBody>
                    <a:bodyPr/>
                    <a:lstStyle/>
                    <a:p>
                      <a:r>
                        <a:rPr lang="en-US" sz="3600" dirty="0" smtClean="0"/>
                        <a:t>Repeater</a:t>
                      </a:r>
                      <a:endParaRPr lang="en-US" sz="3600" dirty="0"/>
                    </a:p>
                  </a:txBody>
                  <a:tcPr/>
                </a:tc>
                <a:tc>
                  <a:txBody>
                    <a:bodyPr/>
                    <a:lstStyle/>
                    <a:p>
                      <a:r>
                        <a:rPr kumimoji="0" lang="en-US" sz="1800" kern="1200" dirty="0" smtClean="0">
                          <a:solidFill>
                            <a:schemeClr val="dk1"/>
                          </a:solidFill>
                          <a:latin typeface="+mn-lt"/>
                          <a:ea typeface="+mn-ea"/>
                          <a:cs typeface="+mn-cs"/>
                        </a:rPr>
                        <a:t>I am one of the city’s pet parrots. City officials can’t yell loud enough to hear each other on opposite sides of the room, so we parrots sit between desks and repeat the messages very loudly. I’m not smart enough to know what the words mean, but I can mimic the message very well, so the officials can communicate.</a:t>
                      </a:r>
                      <a:br>
                        <a:rPr kumimoji="0" lang="en-US" sz="1800" kern="1200" dirty="0" smtClean="0">
                          <a:solidFill>
                            <a:schemeClr val="dk1"/>
                          </a:solidFill>
                          <a:latin typeface="+mn-lt"/>
                          <a:ea typeface="+mn-ea"/>
                          <a:cs typeface="+mn-cs"/>
                        </a:rPr>
                      </a:br>
                      <a:endParaRPr lang="en-US" dirty="0"/>
                    </a:p>
                  </a:txBody>
                  <a:tcPr/>
                </a:tc>
              </a:tr>
            </a:tbl>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graphicFrame>
        <p:nvGraphicFramePr>
          <p:cNvPr id="4" name="Content Placeholder 3"/>
          <p:cNvGraphicFramePr>
            <a:graphicFrameLocks noGrp="1"/>
          </p:cNvGraphicFramePr>
          <p:nvPr>
            <p:ph idx="1"/>
          </p:nvPr>
        </p:nvGraphicFramePr>
        <p:xfrm>
          <a:off x="457200" y="1935163"/>
          <a:ext cx="8229600" cy="4572000"/>
        </p:xfrm>
        <a:graphic>
          <a:graphicData uri="http://schemas.openxmlformats.org/drawingml/2006/table">
            <a:tbl>
              <a:tblPr firstRow="1" bandRow="1">
                <a:tableStyleId>{5C22544A-7EE6-4342-B048-85BDC9FD1C3A}</a:tableStyleId>
              </a:tblPr>
              <a:tblGrid>
                <a:gridCol w="4114800"/>
                <a:gridCol w="4114800"/>
              </a:tblGrid>
              <a:tr h="370840">
                <a:tc>
                  <a:txBody>
                    <a:bodyPr/>
                    <a:lstStyle/>
                    <a:p>
                      <a:r>
                        <a:rPr lang="en-US" sz="3600" dirty="0" smtClean="0"/>
                        <a:t>Network Interface</a:t>
                      </a:r>
                      <a:r>
                        <a:rPr lang="en-US" sz="3600" baseline="0" dirty="0" smtClean="0"/>
                        <a:t> Card</a:t>
                      </a:r>
                      <a:endParaRPr lang="en-US" sz="3600" dirty="0"/>
                    </a:p>
                  </a:txBody>
                  <a:tcPr/>
                </a:tc>
                <a:tc>
                  <a:txBody>
                    <a:bodyPr/>
                    <a:lstStyle/>
                    <a:p>
                      <a:r>
                        <a:rPr kumimoji="0" lang="en-US" sz="1800" b="1" kern="1200" dirty="0" smtClean="0">
                          <a:solidFill>
                            <a:schemeClr val="lt1"/>
                          </a:solidFill>
                          <a:latin typeface="+mn-lt"/>
                          <a:ea typeface="+mn-ea"/>
                          <a:cs typeface="+mn-cs"/>
                        </a:rPr>
                        <a:t>My name is Nic, and I am an intelligent citizen and homeowner. I have my own address that no one else shares, and any time I send and receive messages, they are stamped with this address. </a:t>
                      </a:r>
                      <a:br>
                        <a:rPr kumimoji="0" lang="en-US" sz="1800" b="1" kern="1200" dirty="0" smtClean="0">
                          <a:solidFill>
                            <a:schemeClr val="lt1"/>
                          </a:solidFill>
                          <a:latin typeface="+mn-lt"/>
                          <a:ea typeface="+mn-ea"/>
                          <a:cs typeface="+mn-cs"/>
                        </a:rPr>
                      </a:br>
                      <a:endParaRPr lang="en-US" dirty="0"/>
                    </a:p>
                  </a:txBody>
                  <a:tcPr/>
                </a:tc>
              </a:tr>
              <a:tr h="370840">
                <a:tc>
                  <a:txBody>
                    <a:bodyPr/>
                    <a:lstStyle/>
                    <a:p>
                      <a:r>
                        <a:rPr lang="en-US" sz="3600" dirty="0" smtClean="0"/>
                        <a:t>Router</a:t>
                      </a:r>
                      <a:endParaRPr lang="en-US" sz="3600" dirty="0"/>
                    </a:p>
                  </a:txBody>
                  <a:tcPr/>
                </a:tc>
                <a:tc>
                  <a:txBody>
                    <a:bodyPr/>
                    <a:lstStyle/>
                    <a:p>
                      <a:r>
                        <a:rPr kumimoji="0" lang="en-US" sz="1800" kern="1200" dirty="0" smtClean="0">
                          <a:solidFill>
                            <a:schemeClr val="dk1"/>
                          </a:solidFill>
                          <a:latin typeface="+mn-lt"/>
                          <a:ea typeface="+mn-ea"/>
                          <a:cs typeface="+mn-cs"/>
                        </a:rPr>
                        <a:t>I’m the guard at the gate of the city. When we get visitors, I can check their passports and IDs to make sure they’re allowed inside and send them to the places they’re trying to go. When townspeople want to leave, I tell them the fastest way to the next place they’re going.</a:t>
                      </a:r>
                      <a:br>
                        <a:rPr kumimoji="0" lang="en-US" sz="1800" kern="1200" dirty="0" smtClean="0">
                          <a:solidFill>
                            <a:schemeClr val="dk1"/>
                          </a:solidFill>
                          <a:latin typeface="+mn-lt"/>
                          <a:ea typeface="+mn-ea"/>
                          <a:cs typeface="+mn-cs"/>
                        </a:rPr>
                      </a:br>
                      <a:endParaRPr lang="en-US" dirty="0"/>
                    </a:p>
                  </a:txBody>
                  <a:tcPr/>
                </a:tc>
              </a:tr>
            </a:tbl>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graphicFrame>
        <p:nvGraphicFramePr>
          <p:cNvPr id="4" name="Content Placeholder 3"/>
          <p:cNvGraphicFramePr>
            <a:graphicFrameLocks noGrp="1"/>
          </p:cNvGraphicFramePr>
          <p:nvPr>
            <p:ph idx="1"/>
          </p:nvPr>
        </p:nvGraphicFramePr>
        <p:xfrm>
          <a:off x="457200" y="1935163"/>
          <a:ext cx="8229600" cy="4297680"/>
        </p:xfrm>
        <a:graphic>
          <a:graphicData uri="http://schemas.openxmlformats.org/drawingml/2006/table">
            <a:tbl>
              <a:tblPr firstRow="1" bandRow="1">
                <a:tableStyleId>{5C22544A-7EE6-4342-B048-85BDC9FD1C3A}</a:tableStyleId>
              </a:tblPr>
              <a:tblGrid>
                <a:gridCol w="4114800"/>
                <a:gridCol w="4114800"/>
              </a:tblGrid>
              <a:tr h="370840">
                <a:tc>
                  <a:txBody>
                    <a:bodyPr/>
                    <a:lstStyle/>
                    <a:p>
                      <a:r>
                        <a:rPr lang="en-US" sz="3600" dirty="0" smtClean="0"/>
                        <a:t>Gateway</a:t>
                      </a:r>
                      <a:endParaRPr lang="en-US" sz="3600" dirty="0"/>
                    </a:p>
                  </a:txBody>
                  <a:tcPr/>
                </a:tc>
                <a:tc>
                  <a:txBody>
                    <a:bodyPr/>
                    <a:lstStyle/>
                    <a:p>
                      <a:r>
                        <a:rPr kumimoji="0" lang="en-US" sz="1800" b="1" kern="1200" dirty="0" smtClean="0">
                          <a:solidFill>
                            <a:schemeClr val="lt1"/>
                          </a:solidFill>
                          <a:latin typeface="+mn-lt"/>
                          <a:ea typeface="+mn-ea"/>
                          <a:cs typeface="+mn-cs"/>
                        </a:rPr>
                        <a:t>I’m a city guard who can also translate different languages.  When new messages in foreign languages come in, I translate them so that the people in the city don’t have to worry about understanding many languages and customs.</a:t>
                      </a:r>
                      <a:br>
                        <a:rPr kumimoji="0" lang="en-US" sz="1800" b="1" kern="1200" dirty="0" smtClean="0">
                          <a:solidFill>
                            <a:schemeClr val="lt1"/>
                          </a:solidFill>
                          <a:latin typeface="+mn-lt"/>
                          <a:ea typeface="+mn-ea"/>
                          <a:cs typeface="+mn-cs"/>
                        </a:rPr>
                      </a:br>
                      <a:endParaRPr lang="en-US" dirty="0"/>
                    </a:p>
                  </a:txBody>
                  <a:tcPr/>
                </a:tc>
              </a:tr>
              <a:tr h="370840">
                <a:tc>
                  <a:txBody>
                    <a:bodyPr/>
                    <a:lstStyle/>
                    <a:p>
                      <a:r>
                        <a:rPr lang="en-US" sz="3600" dirty="0" smtClean="0"/>
                        <a:t>Switch</a:t>
                      </a:r>
                      <a:endParaRPr lang="en-US" sz="3600" dirty="0"/>
                    </a:p>
                  </a:txBody>
                  <a:tcPr/>
                </a:tc>
                <a:tc>
                  <a:txBody>
                    <a:bodyPr/>
                    <a:lstStyle/>
                    <a:p>
                      <a:r>
                        <a:rPr kumimoji="0" lang="en-US" sz="1800" kern="1200" dirty="0" smtClean="0">
                          <a:solidFill>
                            <a:schemeClr val="dk1"/>
                          </a:solidFill>
                          <a:latin typeface="+mn-lt"/>
                          <a:ea typeface="+mn-ea"/>
                          <a:cs typeface="+mn-cs"/>
                        </a:rPr>
                        <a:t>I am the postal worker you trust to deliver your letters and bills. Like the town gossip, I know everything that goes on, but I’m smart enough to read addresses, organize messages, and send messages only to the right people. </a:t>
                      </a:r>
                      <a:br>
                        <a:rPr kumimoji="0" lang="en-US" sz="1800" kern="1200" dirty="0" smtClean="0">
                          <a:solidFill>
                            <a:schemeClr val="dk1"/>
                          </a:solidFill>
                          <a:latin typeface="+mn-lt"/>
                          <a:ea typeface="+mn-ea"/>
                          <a:cs typeface="+mn-cs"/>
                        </a:rPr>
                      </a:br>
                      <a:endParaRPr lang="en-US" dirty="0"/>
                    </a:p>
                  </a:txBody>
                  <a:tcPr/>
                </a:tc>
              </a:tr>
            </a:tbl>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Networking Cables</a:t>
            </a:r>
            <a:endParaRPr lang="en-US" dirty="0"/>
          </a:p>
        </p:txBody>
      </p:sp>
      <p:sp>
        <p:nvSpPr>
          <p:cNvPr id="3" name="Content Placeholder 2"/>
          <p:cNvSpPr>
            <a:spLocks noGrp="1"/>
          </p:cNvSpPr>
          <p:nvPr>
            <p:ph idx="1"/>
          </p:nvPr>
        </p:nvSpPr>
        <p:spPr/>
        <p:txBody>
          <a:bodyPr/>
          <a:lstStyle/>
          <a:p>
            <a:r>
              <a:rPr lang="en-US" dirty="0" smtClean="0"/>
              <a:t>Unshielded Twisted Pair (UTP) cable</a:t>
            </a:r>
          </a:p>
          <a:p>
            <a:pPr lvl="1"/>
            <a:r>
              <a:rPr lang="en-US" dirty="0" smtClean="0"/>
              <a:t>Example CAT5e Ethernet connects computers with intermediary devices.  Subject to EMI and RF interference.  Cable length 8-300 feet.</a:t>
            </a:r>
          </a:p>
          <a:p>
            <a:r>
              <a:rPr lang="en-US" dirty="0" smtClean="0"/>
              <a:t>Coaxial cable</a:t>
            </a:r>
          </a:p>
          <a:p>
            <a:pPr lvl="1"/>
            <a:r>
              <a:rPr lang="en-US" dirty="0" smtClean="0"/>
              <a:t>called RG-59 is still commonly used for in-house cable or satellite TV wiring</a:t>
            </a:r>
          </a:p>
          <a:p>
            <a:r>
              <a:rPr lang="en-US" dirty="0" smtClean="0"/>
              <a:t>Fiber Optic</a:t>
            </a:r>
          </a:p>
          <a:p>
            <a:pPr lvl="1"/>
            <a:r>
              <a:rPr lang="en-US" dirty="0" smtClean="0"/>
              <a:t>often used to bring network or Internet signals into a neighborhood.</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Interference Reduces the Quality of Electric Signals</a:t>
            </a:r>
            <a:endParaRPr lang="en-US" sz="2800" dirty="0"/>
          </a:p>
        </p:txBody>
      </p:sp>
      <p:sp>
        <p:nvSpPr>
          <p:cNvPr id="3" name="Content Placeholder 2"/>
          <p:cNvSpPr>
            <a:spLocks noGrp="1"/>
          </p:cNvSpPr>
          <p:nvPr>
            <p:ph idx="1"/>
          </p:nvPr>
        </p:nvSpPr>
        <p:spPr/>
        <p:txBody>
          <a:bodyPr/>
          <a:lstStyle/>
          <a:p>
            <a:pPr marL="0" lvl="0" indent="0">
              <a:spcBef>
                <a:spcPts val="0"/>
              </a:spcBef>
              <a:buClrTx/>
              <a:buSzTx/>
              <a:buNone/>
            </a:pPr>
            <a:endParaRPr lang="en-US" sz="1800" b="1" dirty="0" smtClean="0">
              <a:solidFill>
                <a:srgbClr val="000000"/>
              </a:solidFill>
              <a:latin typeface="Verdana"/>
            </a:endParaRPr>
          </a:p>
          <a:p>
            <a:endParaRPr lang="en-US" dirty="0"/>
          </a:p>
        </p:txBody>
      </p:sp>
      <p:graphicFrame>
        <p:nvGraphicFramePr>
          <p:cNvPr id="4" name="Table 3"/>
          <p:cNvGraphicFramePr>
            <a:graphicFrameLocks noGrp="1"/>
          </p:cNvGraphicFramePr>
          <p:nvPr/>
        </p:nvGraphicFramePr>
        <p:xfrm>
          <a:off x="381000" y="1828800"/>
          <a:ext cx="8153400" cy="4732338"/>
        </p:xfrm>
        <a:graphic>
          <a:graphicData uri="http://schemas.openxmlformats.org/drawingml/2006/table">
            <a:tbl>
              <a:tblPr firstRow="1" bandRow="1">
                <a:tableStyleId>{5C22544A-7EE6-4342-B048-85BDC9FD1C3A}</a:tableStyleId>
              </a:tblPr>
              <a:tblGrid>
                <a:gridCol w="4076700"/>
                <a:gridCol w="4076700"/>
              </a:tblGrid>
              <a:tr h="741599">
                <a:tc>
                  <a:txBody>
                    <a:bodyPr/>
                    <a:lstStyle/>
                    <a:p>
                      <a:r>
                        <a:rPr lang="en-US" dirty="0" smtClean="0">
                          <a:solidFill>
                            <a:schemeClr val="tx1"/>
                          </a:solidFill>
                        </a:rPr>
                        <a:t>Interference</a:t>
                      </a:r>
                      <a:r>
                        <a:rPr lang="en-US" baseline="0" dirty="0" smtClean="0">
                          <a:solidFill>
                            <a:schemeClr val="tx1"/>
                          </a:solidFill>
                        </a:rPr>
                        <a:t> f</a:t>
                      </a:r>
                      <a:r>
                        <a:rPr lang="en-US" dirty="0" smtClean="0">
                          <a:solidFill>
                            <a:schemeClr val="tx1"/>
                          </a:solidFill>
                        </a:rPr>
                        <a:t>actor</a:t>
                      </a:r>
                      <a:endParaRPr lang="en-US" dirty="0">
                        <a:solidFill>
                          <a:schemeClr val="tx1"/>
                        </a:solidFill>
                      </a:endParaRPr>
                    </a:p>
                  </a:txBody>
                  <a:tcPr/>
                </a:tc>
                <a:tc>
                  <a:txBody>
                    <a:bodyPr/>
                    <a:lstStyle/>
                    <a:p>
                      <a:r>
                        <a:rPr lang="en-US" dirty="0" smtClean="0">
                          <a:solidFill>
                            <a:schemeClr val="tx1"/>
                          </a:solidFill>
                        </a:rPr>
                        <a:t>Possible result</a:t>
                      </a:r>
                      <a:endParaRPr lang="en-US" dirty="0">
                        <a:solidFill>
                          <a:schemeClr val="tx1"/>
                        </a:solidFill>
                      </a:endParaRPr>
                    </a:p>
                  </a:txBody>
                  <a:tcPr/>
                </a:tc>
              </a:tr>
              <a:tr h="1216574">
                <a:tc>
                  <a:txBody>
                    <a:bodyPr/>
                    <a:lstStyle/>
                    <a:p>
                      <a:pPr>
                        <a:spcAft>
                          <a:spcPts val="1200"/>
                        </a:spcAft>
                      </a:pPr>
                      <a:r>
                        <a:rPr lang="en-US" dirty="0" smtClean="0"/>
                        <a:t>Electromagnetic interference such as</a:t>
                      </a:r>
                      <a:r>
                        <a:rPr lang="en-US" baseline="0" dirty="0" smtClean="0"/>
                        <a:t> a c</a:t>
                      </a:r>
                      <a:r>
                        <a:rPr lang="en-US" dirty="0" smtClean="0"/>
                        <a:t>ell</a:t>
                      </a:r>
                      <a:r>
                        <a:rPr lang="en-US" baseline="0" dirty="0" smtClean="0"/>
                        <a:t> phone or electric space heater</a:t>
                      </a:r>
                      <a:endParaRPr lang="en-US" dirty="0"/>
                    </a:p>
                  </a:txBody>
                  <a:tcPr/>
                </a:tc>
                <a:tc>
                  <a:txBody>
                    <a:bodyPr/>
                    <a:lstStyle/>
                    <a:p>
                      <a:pPr>
                        <a:spcAft>
                          <a:spcPts val="1200"/>
                        </a:spcAft>
                      </a:pPr>
                      <a:r>
                        <a:rPr lang="en-US" dirty="0" smtClean="0"/>
                        <a:t>Distorted signal causes loss of data.</a:t>
                      </a:r>
                      <a:r>
                        <a:rPr lang="en-US" baseline="0" dirty="0" smtClean="0"/>
                        <a:t> </a:t>
                      </a:r>
                      <a:endParaRPr lang="en-US" dirty="0"/>
                    </a:p>
                  </a:txBody>
                  <a:tcPr/>
                </a:tc>
              </a:tr>
              <a:tr h="1186558">
                <a:tc>
                  <a:txBody>
                    <a:bodyPr/>
                    <a:lstStyle/>
                    <a:p>
                      <a:pPr>
                        <a:spcAft>
                          <a:spcPts val="1200"/>
                        </a:spcAft>
                      </a:pPr>
                      <a:r>
                        <a:rPr lang="en-US" dirty="0" smtClean="0"/>
                        <a:t>Radio frequency interference such as a radio</a:t>
                      </a:r>
                      <a:r>
                        <a:rPr lang="en-US" baseline="0" dirty="0" smtClean="0"/>
                        <a:t> or a garage door opener</a:t>
                      </a:r>
                      <a:endParaRPr lang="en-US" dirty="0" smtClean="0"/>
                    </a:p>
                  </a:txBody>
                  <a:tcPr/>
                </a:tc>
                <a:tc>
                  <a:txBody>
                    <a:bodyPr/>
                    <a:lstStyle/>
                    <a:p>
                      <a:pPr>
                        <a:spcAft>
                          <a:spcPts val="1200"/>
                        </a:spcAft>
                      </a:pPr>
                      <a:r>
                        <a:rPr lang="en-US" dirty="0" smtClean="0"/>
                        <a:t>Unclear reception causes loss of data.</a:t>
                      </a:r>
                      <a:endParaRPr lang="en-US" dirty="0"/>
                    </a:p>
                  </a:txBody>
                  <a:tcPr/>
                </a:tc>
              </a:tr>
              <a:tr h="846008">
                <a:tc>
                  <a:txBody>
                    <a:bodyPr/>
                    <a:lstStyle/>
                    <a:p>
                      <a:pPr>
                        <a:spcAft>
                          <a:spcPts val="1200"/>
                        </a:spcAft>
                      </a:pPr>
                      <a:r>
                        <a:rPr lang="en-US" dirty="0" smtClean="0"/>
                        <a:t>Cable too short</a:t>
                      </a:r>
                      <a:r>
                        <a:rPr lang="en-US" baseline="0" dirty="0" smtClean="0"/>
                        <a:t> or too long</a:t>
                      </a:r>
                      <a:endParaRPr lang="en-US" dirty="0"/>
                    </a:p>
                  </a:txBody>
                  <a:tcPr/>
                </a:tc>
                <a:tc>
                  <a:txBody>
                    <a:bodyPr/>
                    <a:lstStyle/>
                    <a:p>
                      <a:pPr>
                        <a:spcAft>
                          <a:spcPts val="1200"/>
                        </a:spcAft>
                      </a:pPr>
                      <a:r>
                        <a:rPr lang="en-US" dirty="0" smtClean="0"/>
                        <a:t>Reflected flow of current reduces signal quality.</a:t>
                      </a:r>
                      <a:endParaRPr lang="en-US" dirty="0"/>
                    </a:p>
                  </a:txBody>
                  <a:tcPr/>
                </a:tc>
              </a:tr>
              <a:tr h="741599">
                <a:tc>
                  <a:txBody>
                    <a:bodyPr/>
                    <a:lstStyle/>
                    <a:p>
                      <a:pPr>
                        <a:spcAft>
                          <a:spcPts val="1200"/>
                        </a:spcAft>
                      </a:pPr>
                      <a:r>
                        <a:rPr lang="en-US" dirty="0" smtClean="0"/>
                        <a:t>Cable coiled too tightly</a:t>
                      </a:r>
                      <a:endParaRPr lang="en-US" dirty="0"/>
                    </a:p>
                  </a:txBody>
                  <a:tcPr/>
                </a:tc>
                <a:tc>
                  <a:txBody>
                    <a:bodyPr/>
                    <a:lstStyle/>
                    <a:p>
                      <a:pPr>
                        <a:spcAft>
                          <a:spcPts val="1200"/>
                        </a:spcAft>
                      </a:pPr>
                      <a:r>
                        <a:rPr lang="en-US" dirty="0" smtClean="0"/>
                        <a:t>Damaged cable causes distortion or loss of signal.</a:t>
                      </a:r>
                      <a:endParaRPr lang="en-US" dirty="0"/>
                    </a:p>
                  </a:txBody>
                  <a:tcPr/>
                </a:tc>
              </a:tr>
            </a:tbl>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Signals</a:t>
            </a:r>
            <a:endParaRPr lang="en-US" dirty="0"/>
          </a:p>
        </p:txBody>
      </p:sp>
      <p:pic>
        <p:nvPicPr>
          <p:cNvPr id="4" name="Content Placeholder 3" descr="C:\Users\Mika\Documents\My Documents\Pearson\2013\June\23\Networking_Lesson2_Presentation_ROOT_062413\Slide2.JPG"/>
          <p:cNvPicPr>
            <a:picLocks noGrp="1"/>
          </p:cNvPicPr>
          <p:nvPr>
            <p:ph idx="1"/>
          </p:nvPr>
        </p:nvPicPr>
        <p:blipFill>
          <a:blip r:embed="rId2" cstate="print">
            <a:extLst>
              <a:ext uri="{28A0092B-C50C-407E-A947-70E740481C1C}">
                <a14:useLocalDpi xmlns:lc="http://schemas.openxmlformats.org/drawingml/2006/lockedCanvas" xmlns:pic="http://schemas.openxmlformats.org/drawingml/2006/picture" xmlns:a14="http://schemas.microsoft.com/office/drawing/2010/main" xmlns:wps="http://schemas.microsoft.com/office/word/2010/wordprocessingShape" xmlns:wne="http://schemas.microsoft.com/office/word/2006/wordml"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urn:schemas-microsoft-com:office:office" xmlns:mc="http://schemas.openxmlformats.org/markup-compatibility/2006" xmlns:wpc="http://schemas.microsoft.com/office/word/2010/wordprocessingCanvas" xmlns="" val="0"/>
              </a:ext>
            </a:extLst>
          </a:blip>
          <a:stretch>
            <a:fillRect/>
          </a:stretch>
        </p:blipFill>
        <p:spPr bwMode="auto">
          <a:xfrm>
            <a:off x="1645708" y="1935163"/>
            <a:ext cx="5852583" cy="4389437"/>
          </a:xfrm>
          <a:prstGeom prst="rect">
            <a:avLst/>
          </a:prstGeom>
          <a:noFill/>
          <a:ln>
            <a:noFill/>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Summary</a:t>
            </a:r>
            <a:endParaRPr lang="en-US" dirty="0"/>
          </a:p>
        </p:txBody>
      </p:sp>
      <p:sp>
        <p:nvSpPr>
          <p:cNvPr id="3" name="Content Placeholder 2"/>
          <p:cNvSpPr>
            <a:spLocks noGrp="1"/>
          </p:cNvSpPr>
          <p:nvPr>
            <p:ph idx="1"/>
          </p:nvPr>
        </p:nvSpPr>
        <p:spPr/>
        <p:txBody>
          <a:bodyPr/>
          <a:lstStyle/>
          <a:p>
            <a:r>
              <a:rPr lang="en-US" sz="2000" dirty="0" smtClean="0"/>
              <a:t>Signals – Analog and Digital</a:t>
            </a:r>
          </a:p>
          <a:p>
            <a:r>
              <a:rPr lang="en-US" sz="2000" dirty="0" smtClean="0"/>
              <a:t>Modems – DSL and Cable</a:t>
            </a:r>
          </a:p>
          <a:p>
            <a:r>
              <a:rPr lang="en-US" sz="2000" dirty="0" smtClean="0"/>
              <a:t>Packet-Switching Networks – how packets travel across a network</a:t>
            </a:r>
          </a:p>
          <a:p>
            <a:r>
              <a:rPr lang="en-US" sz="2000" dirty="0" smtClean="0"/>
              <a:t>TCP/IP Protocol</a:t>
            </a:r>
          </a:p>
          <a:p>
            <a:r>
              <a:rPr lang="en-US" sz="2000" dirty="0" smtClean="0"/>
              <a:t>Electromagnetic Waves/Radio Frequency</a:t>
            </a:r>
          </a:p>
          <a:p>
            <a:r>
              <a:rPr lang="en-US" sz="2000" dirty="0" smtClean="0"/>
              <a:t>Spectrum</a:t>
            </a:r>
          </a:p>
          <a:p>
            <a:r>
              <a:rPr lang="en-US" sz="2000" dirty="0" smtClean="0"/>
              <a:t>Interference</a:t>
            </a:r>
          </a:p>
          <a:p>
            <a:r>
              <a:rPr lang="en-US" sz="2000" dirty="0" smtClean="0"/>
              <a:t>Internet/WWW</a:t>
            </a:r>
          </a:p>
          <a:p>
            <a:r>
              <a:rPr lang="en-US" sz="2000" dirty="0" smtClean="0"/>
              <a:t>Network Components</a:t>
            </a:r>
          </a:p>
          <a:p>
            <a:r>
              <a:rPr lang="en-US" sz="2000" dirty="0" smtClean="0"/>
              <a:t>Networking Cables</a:t>
            </a:r>
          </a:p>
          <a:p>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Digital Signals</a:t>
            </a:r>
            <a:endParaRPr lang="en-US" dirty="0"/>
          </a:p>
        </p:txBody>
      </p:sp>
      <p:sp>
        <p:nvSpPr>
          <p:cNvPr id="3" name="Content Placeholder 2"/>
          <p:cNvSpPr>
            <a:spLocks noGrp="1"/>
          </p:cNvSpPr>
          <p:nvPr>
            <p:ph idx="1"/>
          </p:nvPr>
        </p:nvSpPr>
        <p:spPr/>
        <p:txBody>
          <a:bodyPr>
            <a:normAutofit/>
          </a:bodyPr>
          <a:lstStyle/>
          <a:p>
            <a:r>
              <a:rPr lang="en-US" dirty="0" smtClean="0"/>
              <a:t>Computer </a:t>
            </a:r>
            <a:r>
              <a:rPr lang="en-US" dirty="0"/>
              <a:t>systems use binary code to communicate. Ones and zeros are strung together to form instructions to the computer</a:t>
            </a:r>
            <a:r>
              <a:rPr lang="en-US" dirty="0" smtClean="0"/>
              <a:t>.</a:t>
            </a:r>
          </a:p>
          <a:p>
            <a:r>
              <a:rPr lang="en-US" dirty="0" smtClean="0"/>
              <a:t> </a:t>
            </a:r>
            <a:r>
              <a:rPr lang="en-US" dirty="0"/>
              <a:t>Computer networks use electric pulses across wire to communicate. </a:t>
            </a:r>
            <a:endParaRPr lang="en-US" dirty="0" smtClean="0"/>
          </a:p>
          <a:p>
            <a:r>
              <a:rPr lang="en-US" dirty="0" smtClean="0"/>
              <a:t>The </a:t>
            </a:r>
            <a:r>
              <a:rPr lang="en-US" dirty="0"/>
              <a:t>pulses travel with less static and interference than analog signals, which tend to degrade more across longer distances. </a:t>
            </a:r>
            <a:endParaRPr lang="en-US" dirty="0" smtClean="0"/>
          </a:p>
          <a:p>
            <a:r>
              <a:rPr lang="en-US" dirty="0" smtClean="0"/>
              <a:t>Examples of devices that use digital signals: cell phones, DVDs</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Analog Signals</a:t>
            </a:r>
            <a:endParaRPr lang="en-US" dirty="0"/>
          </a:p>
        </p:txBody>
      </p:sp>
      <p:pic>
        <p:nvPicPr>
          <p:cNvPr id="4" name="Content Placeholder 3" descr="C:\Users\Mika\Documents\My Documents\Pearson\2013\June\23\Networking_Lesson2_Presentation_ROOT_062413\Slide4.JPG"/>
          <p:cNvPicPr>
            <a:picLocks noGrp="1"/>
          </p:cNvPicPr>
          <p:nvPr>
            <p:ph idx="1"/>
          </p:nvPr>
        </p:nvPicPr>
        <p:blipFill>
          <a:blip r:embed="rId2" cstate="print">
            <a:extLst>
              <a:ext uri="{28A0092B-C50C-407E-A947-70E740481C1C}">
                <a14:useLocalDpi xmlns:lc="http://schemas.openxmlformats.org/drawingml/2006/lockedCanvas" xmlns:pic="http://schemas.openxmlformats.org/drawingml/2006/picture" xmlns:a14="http://schemas.microsoft.com/office/drawing/2010/main" xmlns:wps="http://schemas.microsoft.com/office/word/2010/wordprocessingShape" xmlns:wne="http://schemas.microsoft.com/office/word/2006/wordml"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urn:schemas-microsoft-com:office:office" xmlns:mc="http://schemas.openxmlformats.org/markup-compatibility/2006" xmlns:wpc="http://schemas.microsoft.com/office/word/2010/wordprocessingCanvas" xmlns="" val="0"/>
              </a:ext>
            </a:extLst>
          </a:blip>
          <a:stretch>
            <a:fillRect/>
          </a:stretch>
        </p:blipFill>
        <p:spPr bwMode="auto">
          <a:xfrm>
            <a:off x="1645709" y="1935163"/>
            <a:ext cx="5593292" cy="3170237"/>
          </a:xfrm>
          <a:prstGeom prst="rect">
            <a:avLst/>
          </a:prstGeom>
          <a:noFill/>
          <a:ln>
            <a:noFill/>
          </a:ln>
        </p:spPr>
      </p:pic>
      <p:sp>
        <p:nvSpPr>
          <p:cNvPr id="5" name="TextBox 4"/>
          <p:cNvSpPr txBox="1"/>
          <p:nvPr/>
        </p:nvSpPr>
        <p:spPr>
          <a:xfrm>
            <a:off x="1066800" y="5486400"/>
            <a:ext cx="6730432" cy="646331"/>
          </a:xfrm>
          <a:prstGeom prst="rect">
            <a:avLst/>
          </a:prstGeom>
          <a:noFill/>
        </p:spPr>
        <p:txBody>
          <a:bodyPr wrap="none" rtlCol="0">
            <a:spAutoFit/>
          </a:bodyPr>
          <a:lstStyle/>
          <a:p>
            <a:r>
              <a:rPr lang="en-US" dirty="0" smtClean="0"/>
              <a:t>Examples of devices that use analog signals: tape recorders, VCRs, </a:t>
            </a:r>
          </a:p>
          <a:p>
            <a:r>
              <a:rPr lang="en-US" dirty="0" smtClean="0"/>
              <a:t>original cell phones.</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Modems</a:t>
            </a:r>
            <a:endParaRPr lang="en-US" dirty="0"/>
          </a:p>
        </p:txBody>
      </p:sp>
      <p:pic>
        <p:nvPicPr>
          <p:cNvPr id="4" name="Content Placeholder 3" descr="C:\Users\Mika\Documents\My Documents\Pearson\2013\June\23\Networking_Lesson2_Presentation_ROOT_062413\Slide6.JPG"/>
          <p:cNvPicPr>
            <a:picLocks noGrp="1"/>
          </p:cNvPicPr>
          <p:nvPr>
            <p:ph idx="1"/>
          </p:nvPr>
        </p:nvPicPr>
        <p:blipFill>
          <a:blip r:embed="rId2" cstate="print">
            <a:extLst>
              <a:ext uri="{28A0092B-C50C-407E-A947-70E740481C1C}">
                <a14:useLocalDpi xmlns:lc="http://schemas.openxmlformats.org/drawingml/2006/lockedCanvas" xmlns:pic="http://schemas.openxmlformats.org/drawingml/2006/picture" xmlns:a14="http://schemas.microsoft.com/office/drawing/2010/main" xmlns:wps="http://schemas.microsoft.com/office/word/2010/wordprocessingShape" xmlns:wne="http://schemas.microsoft.com/office/word/2006/wordml"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urn:schemas-microsoft-com:office:office" xmlns:mc="http://schemas.openxmlformats.org/markup-compatibility/2006" xmlns:wpc="http://schemas.microsoft.com/office/word/2010/wordprocessingCanvas" xmlns="" val="0"/>
              </a:ext>
            </a:extLst>
          </a:blip>
          <a:stretch>
            <a:fillRect/>
          </a:stretch>
        </p:blipFill>
        <p:spPr bwMode="auto">
          <a:xfrm>
            <a:off x="1645708" y="1935163"/>
            <a:ext cx="5852583" cy="4389437"/>
          </a:xfrm>
          <a:prstGeom prst="rect">
            <a:avLst/>
          </a:prstGeom>
          <a:noFill/>
          <a:ln>
            <a:noFill/>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Packet-Switching Networks</a:t>
            </a:r>
            <a:endParaRPr lang="en-US" dirty="0"/>
          </a:p>
        </p:txBody>
      </p:sp>
      <p:sp>
        <p:nvSpPr>
          <p:cNvPr id="3" name="Content Placeholder 2"/>
          <p:cNvSpPr>
            <a:spLocks noGrp="1"/>
          </p:cNvSpPr>
          <p:nvPr>
            <p:ph idx="1"/>
          </p:nvPr>
        </p:nvSpPr>
        <p:spPr/>
        <p:txBody>
          <a:bodyPr>
            <a:normAutofit fontScale="92500"/>
          </a:bodyPr>
          <a:lstStyle/>
          <a:p>
            <a:r>
              <a:rPr lang="en-US" dirty="0" smtClean="0"/>
              <a:t>Information is broken down into packets and sent across the Internet via different routes</a:t>
            </a:r>
          </a:p>
          <a:p>
            <a:pPr lvl="1"/>
            <a:r>
              <a:rPr lang="en-US" dirty="0" smtClean="0"/>
              <a:t>Each packet is labeled with sending computer and destination computer addresses</a:t>
            </a:r>
          </a:p>
          <a:p>
            <a:pPr lvl="1"/>
            <a:r>
              <a:rPr lang="en-US" dirty="0" smtClean="0"/>
              <a:t>Network switches and routers use these addresses to forward the packets to their destination</a:t>
            </a:r>
          </a:p>
          <a:p>
            <a:pPr lvl="1"/>
            <a:r>
              <a:rPr lang="en-US" dirty="0" smtClean="0"/>
              <a:t>By sending packets through many computers instead of one direct route, computers can be added to the network and if one crashes the packets can go a different way </a:t>
            </a:r>
          </a:p>
          <a:p>
            <a:r>
              <a:rPr lang="en-US" dirty="0" smtClean="0"/>
              <a:t>The packets have a specific order and are reassembled in that order when they arrive at the destination</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IP Protocol</a:t>
            </a:r>
            <a:endParaRPr lang="en-US" dirty="0"/>
          </a:p>
        </p:txBody>
      </p:sp>
      <p:sp>
        <p:nvSpPr>
          <p:cNvPr id="3" name="Content Placeholder 2"/>
          <p:cNvSpPr>
            <a:spLocks noGrp="1"/>
          </p:cNvSpPr>
          <p:nvPr>
            <p:ph idx="1"/>
          </p:nvPr>
        </p:nvSpPr>
        <p:spPr/>
        <p:txBody>
          <a:bodyPr>
            <a:normAutofit/>
          </a:bodyPr>
          <a:lstStyle/>
          <a:p>
            <a:r>
              <a:rPr lang="en-US" dirty="0" smtClean="0"/>
              <a:t>A protocol is a set of rules that governs how something works</a:t>
            </a:r>
          </a:p>
          <a:p>
            <a:r>
              <a:rPr lang="en-US" dirty="0" smtClean="0"/>
              <a:t>Internet Protocol (IP) breaks data into packets and puts them in the correct order.</a:t>
            </a:r>
          </a:p>
          <a:p>
            <a:r>
              <a:rPr lang="en-US" dirty="0" smtClean="0"/>
              <a:t>All IP packets have a header that contains information such as the total number of packets and the order they should go in.</a:t>
            </a:r>
          </a:p>
          <a:p>
            <a:r>
              <a:rPr lang="en-US" dirty="0" smtClean="0"/>
              <a:t>The actual data in the packet is sometimes called the payload.</a:t>
            </a:r>
            <a:br>
              <a:rPr lang="en-US" dirty="0" smtClean="0"/>
            </a:b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TCP Protocol</a:t>
            </a:r>
            <a:endParaRPr lang="en-US" dirty="0"/>
          </a:p>
        </p:txBody>
      </p:sp>
      <p:sp>
        <p:nvSpPr>
          <p:cNvPr id="3" name="Content Placeholder 2"/>
          <p:cNvSpPr>
            <a:spLocks noGrp="1"/>
          </p:cNvSpPr>
          <p:nvPr>
            <p:ph idx="1"/>
          </p:nvPr>
        </p:nvSpPr>
        <p:spPr/>
        <p:txBody>
          <a:bodyPr/>
          <a:lstStyle/>
          <a:p>
            <a:r>
              <a:rPr lang="en-US" dirty="0" smtClean="0"/>
              <a:t>Transmission Control Protocol selects the best route for a packet to travel and takes care of any problems along the way.</a:t>
            </a:r>
          </a:p>
          <a:p>
            <a:r>
              <a:rPr lang="en-US" dirty="0" smtClean="0"/>
              <a:t>TCP can request re-sending of packets, reroute a packet to avoid problems, and helps minimize network congestion.</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TCP/IP Packet</a:t>
            </a:r>
            <a:endParaRPr lang="en-US" dirty="0"/>
          </a:p>
        </p:txBody>
      </p:sp>
      <p:sp>
        <p:nvSpPr>
          <p:cNvPr id="3" name="Content Placeholder 2"/>
          <p:cNvSpPr>
            <a:spLocks noGrp="1"/>
          </p:cNvSpPr>
          <p:nvPr>
            <p:ph idx="1"/>
          </p:nvPr>
        </p:nvSpPr>
        <p:spPr/>
        <p:txBody>
          <a:bodyPr/>
          <a:lstStyle/>
          <a:p>
            <a:r>
              <a:rPr lang="en-US" dirty="0" smtClean="0"/>
              <a:t>This is what a packet might look like:</a:t>
            </a:r>
          </a:p>
          <a:p>
            <a:endParaRPr lang="en-US" dirty="0"/>
          </a:p>
          <a:p>
            <a:endParaRPr lang="en-US" dirty="0"/>
          </a:p>
        </p:txBody>
      </p:sp>
      <p:pic>
        <p:nvPicPr>
          <p:cNvPr id="4" name="Picture 3"/>
          <p:cNvPicPr/>
          <p:nvPr/>
        </p:nvPicPr>
        <p:blipFill>
          <a:blip r:embed="rId2" cstate="print">
            <a:extLst>
              <a:ext uri="{28A0092B-C50C-407E-A947-70E740481C1C}">
                <a14:useLocalDpi xmlns:lc="http://schemas.openxmlformats.org/drawingml/2006/lockedCanvas" xmlns:pic="http://schemas.openxmlformats.org/drawingml/2006/picture" xmlns:a14="http://schemas.microsoft.com/office/drawing/2010/main" xmlns:wps="http://schemas.microsoft.com/office/word/2010/wordprocessingShape" xmlns:wne="http://schemas.microsoft.com/office/word/2006/wordml"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urn:schemas-microsoft-com:office:office" xmlns:mc="http://schemas.openxmlformats.org/markup-compatibility/2006" xmlns:wpc="http://schemas.microsoft.com/office/word/2010/wordprocessingCanvas" xmlns="" val="0"/>
              </a:ext>
            </a:extLst>
          </a:blip>
          <a:srcRect r="6891" b="6078"/>
          <a:stretch>
            <a:fillRect/>
          </a:stretch>
        </p:blipFill>
        <p:spPr bwMode="auto">
          <a:xfrm>
            <a:off x="762000" y="2667000"/>
            <a:ext cx="6949440" cy="2651760"/>
          </a:xfrm>
          <a:prstGeom prst="rect">
            <a:avLst/>
          </a:prstGeom>
          <a:noFill/>
          <a:ln>
            <a:noFill/>
          </a:ln>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191</TotalTime>
  <Words>976</Words>
  <Application>Microsoft Office PowerPoint</Application>
  <PresentationFormat>On-screen Show (4:3)</PresentationFormat>
  <Paragraphs>89</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Flow</vt:lpstr>
      <vt:lpstr>Computer Networks</vt:lpstr>
      <vt:lpstr>Signals</vt:lpstr>
      <vt:lpstr>Digital Signals</vt:lpstr>
      <vt:lpstr>Analog Signals</vt:lpstr>
      <vt:lpstr>Modems</vt:lpstr>
      <vt:lpstr>Packet-Switching Networks</vt:lpstr>
      <vt:lpstr>IP Protocol</vt:lpstr>
      <vt:lpstr>TCP Protocol</vt:lpstr>
      <vt:lpstr>TCP/IP Packet</vt:lpstr>
      <vt:lpstr>Packet Switching Diagram</vt:lpstr>
      <vt:lpstr>Diagram</vt:lpstr>
      <vt:lpstr>Electromagnetic waves are on a spectrum</vt:lpstr>
      <vt:lpstr>The Internet and the World Wide Web are not synonymous</vt:lpstr>
      <vt:lpstr>Can you explain how the Internet works?</vt:lpstr>
      <vt:lpstr>Network Components</vt:lpstr>
      <vt:lpstr>Slide 16</vt:lpstr>
      <vt:lpstr>Slide 17</vt:lpstr>
      <vt:lpstr>Networking Cables</vt:lpstr>
      <vt:lpstr>Interference Reduces the Quality of Electric Signals</vt:lpstr>
      <vt:lpstr>Summary</vt:lpstr>
    </vt:vector>
  </TitlesOfParts>
  <Company>NHBOE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Computer Networks</dc:title>
  <dc:creator>NHBOE</dc:creator>
  <cp:lastModifiedBy>image</cp:lastModifiedBy>
  <cp:revision>20</cp:revision>
  <dcterms:created xsi:type="dcterms:W3CDTF">2013-10-24T13:33:42Z</dcterms:created>
  <dcterms:modified xsi:type="dcterms:W3CDTF">2013-10-28T15:12:24Z</dcterms:modified>
</cp:coreProperties>
</file>